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5" r:id="rId9"/>
    <p:sldId id="266" r:id="rId10"/>
    <p:sldId id="267" r:id="rId11"/>
    <p:sldId id="270" r:id="rId12"/>
    <p:sldId id="269"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07" autoAdjust="0"/>
  </p:normalViewPr>
  <p:slideViewPr>
    <p:cSldViewPr>
      <p:cViewPr>
        <p:scale>
          <a:sx n="99" d="100"/>
          <a:sy n="99" d="100"/>
        </p:scale>
        <p:origin x="-54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DE6FC7C7-FFB3-462A-A118-DC27B0C6663A}" type="datetimeFigureOut">
              <a:rPr lang="ru-RU" smtClean="0"/>
              <a:pPr/>
              <a:t>20.12.2016</a:t>
            </a:fld>
            <a:endParaRPr lang="ru-RU" dirty="0"/>
          </a:p>
        </p:txBody>
      </p:sp>
      <p:sp>
        <p:nvSpPr>
          <p:cNvPr id="16" name="Номер слайда 15"/>
          <p:cNvSpPr>
            <a:spLocks noGrp="1"/>
          </p:cNvSpPr>
          <p:nvPr>
            <p:ph type="sldNum" sz="quarter" idx="11"/>
          </p:nvPr>
        </p:nvSpPr>
        <p:spPr/>
        <p:txBody>
          <a:bodyPr/>
          <a:lstStyle/>
          <a:p>
            <a:fld id="{D774EEB7-1C86-4054-9DDD-726D37016F94}" type="slidenum">
              <a:rPr lang="ru-RU" smtClean="0"/>
              <a:pPr/>
              <a:t>‹#›</a:t>
            </a:fld>
            <a:endParaRPr lang="ru-RU" dirty="0"/>
          </a:p>
        </p:txBody>
      </p:sp>
      <p:sp>
        <p:nvSpPr>
          <p:cNvPr id="17" name="Нижний колонтитул 16"/>
          <p:cNvSpPr>
            <a:spLocks noGrp="1"/>
          </p:cNvSpPr>
          <p:nvPr>
            <p:ph type="ftr" sz="quarter" idx="12"/>
          </p:nvPr>
        </p:nvSpPr>
        <p:spPr/>
        <p:txBody>
          <a:bodyPr/>
          <a:lstStyle/>
          <a:p>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E6FC7C7-FFB3-462A-A118-DC27B0C6663A}" type="datetimeFigureOut">
              <a:rPr lang="ru-RU" smtClean="0"/>
              <a:pPr/>
              <a:t>20.12.2016</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774EEB7-1C86-4054-9DDD-726D37016F94}"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E6FC7C7-FFB3-462A-A118-DC27B0C6663A}" type="datetimeFigureOut">
              <a:rPr lang="ru-RU" smtClean="0"/>
              <a:pPr/>
              <a:t>20.12.2016</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774EEB7-1C86-4054-9DDD-726D37016F94}"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DE6FC7C7-FFB3-462A-A118-DC27B0C6663A}" type="datetimeFigureOut">
              <a:rPr lang="ru-RU" smtClean="0"/>
              <a:pPr/>
              <a:t>20.12.2016</a:t>
            </a:fld>
            <a:endParaRPr lang="ru-RU" dirty="0"/>
          </a:p>
        </p:txBody>
      </p:sp>
      <p:sp>
        <p:nvSpPr>
          <p:cNvPr id="15" name="Номер слайда 14"/>
          <p:cNvSpPr>
            <a:spLocks noGrp="1"/>
          </p:cNvSpPr>
          <p:nvPr>
            <p:ph type="sldNum" sz="quarter" idx="15"/>
          </p:nvPr>
        </p:nvSpPr>
        <p:spPr/>
        <p:txBody>
          <a:bodyPr/>
          <a:lstStyle>
            <a:lvl1pPr algn="ctr">
              <a:defRPr/>
            </a:lvl1pPr>
          </a:lstStyle>
          <a:p>
            <a:fld id="{D774EEB7-1C86-4054-9DDD-726D37016F94}" type="slidenum">
              <a:rPr lang="ru-RU" smtClean="0"/>
              <a:pPr/>
              <a:t>‹#›</a:t>
            </a:fld>
            <a:endParaRPr lang="ru-RU" dirty="0"/>
          </a:p>
        </p:txBody>
      </p:sp>
      <p:sp>
        <p:nvSpPr>
          <p:cNvPr id="16" name="Нижний колонтитул 15"/>
          <p:cNvSpPr>
            <a:spLocks noGrp="1"/>
          </p:cNvSpPr>
          <p:nvPr>
            <p:ph type="ftr" sz="quarter" idx="16"/>
          </p:nvPr>
        </p:nvSpPr>
        <p:spPr/>
        <p:txBody>
          <a:bodyPr/>
          <a:lstStyle/>
          <a:p>
            <a:endParaRPr lang="ru-RU" dirty="0"/>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DE6FC7C7-FFB3-462A-A118-DC27B0C6663A}" type="datetimeFigureOut">
              <a:rPr lang="ru-RU" smtClean="0"/>
              <a:pPr/>
              <a:t>20.12.2016</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774EEB7-1C86-4054-9DDD-726D37016F94}" type="slidenum">
              <a:rPr lang="ru-RU" smtClean="0"/>
              <a:pPr/>
              <a:t>‹#›</a:t>
            </a:fld>
            <a:endParaRPr lang="ru-RU" dirty="0"/>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DE6FC7C7-FFB3-462A-A118-DC27B0C6663A}" type="datetimeFigureOut">
              <a:rPr lang="ru-RU" smtClean="0"/>
              <a:pPr/>
              <a:t>20.12.2016</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774EEB7-1C86-4054-9DDD-726D37016F94}" type="slidenum">
              <a:rPr lang="ru-RU" smtClean="0"/>
              <a:pPr/>
              <a:t>‹#›</a:t>
            </a:fld>
            <a:endParaRPr lang="ru-RU" dirty="0"/>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D774EEB7-1C86-4054-9DDD-726D37016F94}" type="slidenum">
              <a:rPr lang="ru-RU" smtClean="0"/>
              <a:pPr/>
              <a:t>‹#›</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7" name="Дата 6"/>
          <p:cNvSpPr>
            <a:spLocks noGrp="1"/>
          </p:cNvSpPr>
          <p:nvPr>
            <p:ph type="dt" sz="half" idx="10"/>
          </p:nvPr>
        </p:nvSpPr>
        <p:spPr/>
        <p:txBody>
          <a:bodyPr/>
          <a:lstStyle/>
          <a:p>
            <a:fld id="{DE6FC7C7-FFB3-462A-A118-DC27B0C6663A}" type="datetimeFigureOut">
              <a:rPr lang="ru-RU" smtClean="0"/>
              <a:pPr/>
              <a:t>20.12.2016</a:t>
            </a:fld>
            <a:endParaRPr lang="ru-RU" dirty="0"/>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DE6FC7C7-FFB3-462A-A118-DC27B0C6663A}" type="datetimeFigureOut">
              <a:rPr lang="ru-RU" smtClean="0"/>
              <a:pPr/>
              <a:t>20.12.2016</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D774EEB7-1C86-4054-9DDD-726D37016F94}" type="slidenum">
              <a:rPr lang="ru-RU" smtClean="0"/>
              <a:pPr/>
              <a:t>‹#›</a:t>
            </a:fld>
            <a:endParaRPr lang="ru-RU" dirty="0"/>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E6FC7C7-FFB3-462A-A118-DC27B0C6663A}" type="datetimeFigureOut">
              <a:rPr lang="ru-RU" smtClean="0"/>
              <a:pPr/>
              <a:t>20.12.2016</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D774EEB7-1C86-4054-9DDD-726D37016F94}"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DE6FC7C7-FFB3-462A-A118-DC27B0C6663A}" type="datetimeFigureOut">
              <a:rPr lang="ru-RU" smtClean="0"/>
              <a:pPr/>
              <a:t>20.12.2016</a:t>
            </a:fld>
            <a:endParaRPr lang="ru-RU" dirty="0"/>
          </a:p>
        </p:txBody>
      </p:sp>
      <p:sp>
        <p:nvSpPr>
          <p:cNvPr id="9" name="Номер слайда 8"/>
          <p:cNvSpPr>
            <a:spLocks noGrp="1"/>
          </p:cNvSpPr>
          <p:nvPr>
            <p:ph type="sldNum" sz="quarter" idx="15"/>
          </p:nvPr>
        </p:nvSpPr>
        <p:spPr/>
        <p:txBody>
          <a:bodyPr/>
          <a:lstStyle/>
          <a:p>
            <a:fld id="{D774EEB7-1C86-4054-9DDD-726D37016F94}" type="slidenum">
              <a:rPr lang="ru-RU" smtClean="0"/>
              <a:pPr/>
              <a:t>‹#›</a:t>
            </a:fld>
            <a:endParaRPr lang="ru-RU" dirty="0"/>
          </a:p>
        </p:txBody>
      </p:sp>
      <p:sp>
        <p:nvSpPr>
          <p:cNvPr id="10" name="Нижний колонтитул 9"/>
          <p:cNvSpPr>
            <a:spLocks noGrp="1"/>
          </p:cNvSpPr>
          <p:nvPr>
            <p:ph type="ftr" sz="quarter" idx="16"/>
          </p:nvPr>
        </p:nvSpPr>
        <p:spPr/>
        <p:txBody>
          <a:bodyPr/>
          <a:lstStyle/>
          <a:p>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DE6FC7C7-FFB3-462A-A118-DC27B0C6663A}" type="datetimeFigureOut">
              <a:rPr lang="ru-RU" smtClean="0"/>
              <a:pPr/>
              <a:t>20.12.2016</a:t>
            </a:fld>
            <a:endParaRPr lang="ru-RU" dirty="0"/>
          </a:p>
        </p:txBody>
      </p:sp>
      <p:sp>
        <p:nvSpPr>
          <p:cNvPr id="9" name="Номер слайда 8"/>
          <p:cNvSpPr>
            <a:spLocks noGrp="1"/>
          </p:cNvSpPr>
          <p:nvPr>
            <p:ph type="sldNum" sz="quarter" idx="11"/>
          </p:nvPr>
        </p:nvSpPr>
        <p:spPr/>
        <p:txBody>
          <a:bodyPr/>
          <a:lstStyle/>
          <a:p>
            <a:fld id="{D774EEB7-1C86-4054-9DDD-726D37016F94}" type="slidenum">
              <a:rPr lang="ru-RU" smtClean="0"/>
              <a:pPr/>
              <a:t>‹#›</a:t>
            </a:fld>
            <a:endParaRPr lang="ru-RU" dirty="0"/>
          </a:p>
        </p:txBody>
      </p:sp>
      <p:sp>
        <p:nvSpPr>
          <p:cNvPr id="10" name="Нижний колонтитул 9"/>
          <p:cNvSpPr>
            <a:spLocks noGrp="1"/>
          </p:cNvSpPr>
          <p:nvPr>
            <p:ph type="ftr" sz="quarter" idx="12"/>
          </p:nvPr>
        </p:nvSpPr>
        <p:spPr/>
        <p:txBody>
          <a:bodyPr/>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E6FC7C7-FFB3-462A-A118-DC27B0C6663A}" type="datetimeFigureOut">
              <a:rPr lang="ru-RU" smtClean="0"/>
              <a:pPr/>
              <a:t>20.12.2016</a:t>
            </a:fld>
            <a:endParaRPr lang="ru-RU" dirty="0"/>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dirty="0"/>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774EEB7-1C86-4054-9DDD-726D37016F94}" type="slidenum">
              <a:rPr lang="ru-RU" smtClean="0"/>
              <a:pPr/>
              <a:t>‹#›</a:t>
            </a:fld>
            <a:endParaRPr lang="ru-RU" dirty="0"/>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214942" y="4643446"/>
            <a:ext cx="3500462" cy="1500198"/>
          </a:xfrm>
        </p:spPr>
        <p:txBody>
          <a:bodyPr/>
          <a:lstStyle/>
          <a:p>
            <a:pPr>
              <a:spcBef>
                <a:spcPts val="0"/>
              </a:spcBef>
            </a:pPr>
            <a:r>
              <a:rPr lang="ru-RU" sz="1800" b="1" dirty="0" smtClean="0">
                <a:solidFill>
                  <a:srgbClr val="7030A0"/>
                </a:solidFill>
              </a:rPr>
              <a:t>Выполнила:</a:t>
            </a:r>
          </a:p>
          <a:p>
            <a:pPr>
              <a:spcBef>
                <a:spcPts val="0"/>
              </a:spcBef>
            </a:pPr>
            <a:r>
              <a:rPr lang="ru-RU" sz="1800" b="1" dirty="0" smtClean="0">
                <a:solidFill>
                  <a:srgbClr val="7030A0"/>
                </a:solidFill>
              </a:rPr>
              <a:t>Гындунова З.Д.</a:t>
            </a:r>
          </a:p>
        </p:txBody>
      </p:sp>
      <p:sp>
        <p:nvSpPr>
          <p:cNvPr id="2" name="Заголовок 1"/>
          <p:cNvSpPr>
            <a:spLocks noGrp="1"/>
          </p:cNvSpPr>
          <p:nvPr>
            <p:ph type="ctrTitle"/>
          </p:nvPr>
        </p:nvSpPr>
        <p:spPr>
          <a:xfrm>
            <a:off x="357158" y="1142984"/>
            <a:ext cx="8305800" cy="1981200"/>
          </a:xfrm>
        </p:spPr>
        <p:txBody>
          <a:bodyPr/>
          <a:lstStyle/>
          <a:p>
            <a:r>
              <a:rPr lang="ru-RU" b="1" dirty="0" smtClean="0">
                <a:solidFill>
                  <a:srgbClr val="7030A0"/>
                </a:solidFill>
              </a:rPr>
              <a:t>БУРЯТСКИЕ НАРОДНЫЕ ИГРЫ</a:t>
            </a:r>
            <a:endParaRPr lang="ru-RU" b="1" dirty="0">
              <a:solidFill>
                <a:srgbClr val="7030A0"/>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7030A0"/>
                </a:solidFill>
              </a:rPr>
              <a:t> Ищем палочку (</a:t>
            </a:r>
            <a:r>
              <a:rPr lang="ru-RU" b="1" dirty="0" err="1">
                <a:solidFill>
                  <a:srgbClr val="7030A0"/>
                </a:solidFill>
              </a:rPr>
              <a:t>Модо</a:t>
            </a:r>
            <a:r>
              <a:rPr lang="ru-RU" b="1" dirty="0">
                <a:solidFill>
                  <a:srgbClr val="7030A0"/>
                </a:solidFill>
              </a:rPr>
              <a:t> </a:t>
            </a:r>
            <a:r>
              <a:rPr lang="ru-RU" b="1" dirty="0" err="1">
                <a:solidFill>
                  <a:srgbClr val="7030A0"/>
                </a:solidFill>
              </a:rPr>
              <a:t>бэдэрхэ</a:t>
            </a:r>
            <a:r>
              <a:rPr lang="ru-RU" b="1" dirty="0">
                <a:solidFill>
                  <a:srgbClr val="7030A0"/>
                </a:solidFill>
              </a:rPr>
              <a:t>)</a:t>
            </a:r>
          </a:p>
        </p:txBody>
      </p:sp>
      <p:sp>
        <p:nvSpPr>
          <p:cNvPr id="3" name="Содержимое 2"/>
          <p:cNvSpPr>
            <a:spLocks noGrp="1"/>
          </p:cNvSpPr>
          <p:nvPr>
            <p:ph sz="half" idx="1"/>
          </p:nvPr>
        </p:nvSpPr>
        <p:spPr>
          <a:xfrm>
            <a:off x="457200" y="1928802"/>
            <a:ext cx="7931224" cy="4167198"/>
          </a:xfrm>
        </p:spPr>
        <p:txBody>
          <a:bodyPr>
            <a:normAutofit/>
          </a:bodyPr>
          <a:lstStyle/>
          <a:p>
            <a:pPr algn="just">
              <a:spcBef>
                <a:spcPts val="0"/>
              </a:spcBef>
            </a:pPr>
            <a:r>
              <a:rPr lang="ru-RU" sz="2000" dirty="0">
                <a:solidFill>
                  <a:srgbClr val="7030A0"/>
                </a:solidFill>
              </a:rPr>
              <a:t>Участники игры становятся по обе стороны бревна (скамейки, доски), закрывают глаза. Ведущий берет короткую палочку (10 см) и бросает подальше в сторону. Все внимательно слушают, стараются отгадать, где упала палочка. По команде «Ищите!» игроки разбегаются в разные стороны, ищут палочку. Выигрывает тот, кто найдет ее, незаметно подбежит к бревну и постучит палочкой. Если же другие игроки догадались, у кого находится палочка, то стараются догнать его и запятнать. Тогда палочка переходит к тому игроку, который догнал. Теперь уже он убегает от остальных.</a:t>
            </a:r>
          </a:p>
          <a:p>
            <a:pPr algn="just">
              <a:spcBef>
                <a:spcPts val="0"/>
              </a:spcBef>
            </a:pPr>
            <a:r>
              <a:rPr lang="ru-RU" sz="2000" dirty="0">
                <a:solidFill>
                  <a:srgbClr val="7030A0"/>
                </a:solidFill>
              </a:rPr>
              <a:t>Правила игры: осаленный должен быстро передать палочку.</a:t>
            </a:r>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7030A0"/>
                </a:solidFill>
              </a:rPr>
              <a:t> Табун (</a:t>
            </a:r>
            <a:r>
              <a:rPr lang="ru-RU" b="1" dirty="0" err="1">
                <a:solidFill>
                  <a:srgbClr val="7030A0"/>
                </a:solidFill>
              </a:rPr>
              <a:t>Хурэг</a:t>
            </a:r>
            <a:r>
              <a:rPr lang="ru-RU" b="1" dirty="0">
                <a:solidFill>
                  <a:srgbClr val="7030A0"/>
                </a:solidFill>
              </a:rPr>
              <a:t> </a:t>
            </a:r>
            <a:r>
              <a:rPr lang="ru-RU" b="1" dirty="0" err="1">
                <a:solidFill>
                  <a:srgbClr val="7030A0"/>
                </a:solidFill>
              </a:rPr>
              <a:t>адуун</a:t>
            </a:r>
            <a:r>
              <a:rPr lang="ru-RU" b="1" dirty="0">
                <a:solidFill>
                  <a:srgbClr val="7030A0"/>
                </a:solidFill>
              </a:rPr>
              <a:t>)</a:t>
            </a:r>
          </a:p>
        </p:txBody>
      </p:sp>
      <p:sp>
        <p:nvSpPr>
          <p:cNvPr id="3" name="Содержимое 2"/>
          <p:cNvSpPr>
            <a:spLocks noGrp="1"/>
          </p:cNvSpPr>
          <p:nvPr>
            <p:ph sz="half" idx="1"/>
          </p:nvPr>
        </p:nvSpPr>
        <p:spPr>
          <a:xfrm>
            <a:off x="457200" y="1928802"/>
            <a:ext cx="7931224" cy="4167198"/>
          </a:xfrm>
        </p:spPr>
        <p:txBody>
          <a:bodyPr>
            <a:normAutofit/>
          </a:bodyPr>
          <a:lstStyle/>
          <a:p>
            <a:pPr algn="just">
              <a:spcBef>
                <a:spcPts val="0"/>
              </a:spcBef>
            </a:pPr>
            <a:r>
              <a:rPr lang="ru-RU" sz="2000" dirty="0">
                <a:solidFill>
                  <a:srgbClr val="7030A0"/>
                </a:solidFill>
              </a:rPr>
              <a:t>Участники игры становятся в круг лицом к его центру, крепко держась за руки, изображают лошадей. В середине круга находятся жеребята. Они изредка издают звуки, подражающие лошадиному ржанью. Вокруг табуна ходит жеребец, охраняющий жеребят от нашествия волков. А два-три волка рыскают, норовят разорвать круг, схватить жеребенка и увести его в свое логово, чтобы накормить волчат. Жеребец, охраняющий табун, наводит страх, пугает волков. Если он осалит волка, то тот считается убитым. Игра продолжается до тех пор, пока жеребец не отгонит или не перебьет всех волков.</a:t>
            </a:r>
          </a:p>
          <a:p>
            <a:pPr algn="just">
              <a:spcBef>
                <a:spcPts val="0"/>
              </a:spcBef>
            </a:pPr>
            <a:r>
              <a:rPr lang="ru-RU" sz="2000" dirty="0">
                <a:solidFill>
                  <a:srgbClr val="7030A0"/>
                </a:solidFill>
              </a:rPr>
              <a:t>Правила игры:</a:t>
            </a:r>
          </a:p>
          <a:p>
            <a:pPr algn="just">
              <a:spcBef>
                <a:spcPts val="0"/>
              </a:spcBef>
            </a:pPr>
            <a:r>
              <a:rPr lang="ru-RU" sz="2000" dirty="0">
                <a:solidFill>
                  <a:srgbClr val="7030A0"/>
                </a:solidFill>
              </a:rPr>
              <a:t>- волк может разрывать круг;</a:t>
            </a:r>
          </a:p>
          <a:p>
            <a:pPr algn="just">
              <a:spcBef>
                <a:spcPts val="0"/>
              </a:spcBef>
            </a:pPr>
            <a:r>
              <a:rPr lang="ru-RU" sz="2000" dirty="0">
                <a:solidFill>
                  <a:srgbClr val="7030A0"/>
                </a:solidFill>
              </a:rPr>
              <a:t>- пойманного жеребенка он должен ловко увести к себе в логово.</a:t>
            </a:r>
          </a:p>
          <a:p>
            <a:pPr algn="just">
              <a:spcBef>
                <a:spcPts val="0"/>
              </a:spcBef>
            </a:pPr>
            <a:endParaRPr lang="ru-RU" sz="2000" dirty="0">
              <a:solidFill>
                <a:srgbClr val="7030A0"/>
              </a:solidFill>
            </a:endParaRPr>
          </a:p>
        </p:txBody>
      </p:sp>
    </p:spTree>
    <p:extLst>
      <p:ext uri="{BB962C8B-B14F-4D97-AF65-F5344CB8AC3E}">
        <p14:creationId xmlns:p14="http://schemas.microsoft.com/office/powerpoint/2010/main" xmlns="" val="3163728112"/>
      </p:ext>
    </p:extLst>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a:solidFill>
                  <a:srgbClr val="7030A0"/>
                </a:solidFill>
              </a:rPr>
              <a:t> Стрельба по соломенным бабкам (</a:t>
            </a:r>
            <a:r>
              <a:rPr lang="ru-RU" b="1" dirty="0" err="1">
                <a:solidFill>
                  <a:srgbClr val="7030A0"/>
                </a:solidFill>
              </a:rPr>
              <a:t>Сурхарбан</a:t>
            </a:r>
            <a:r>
              <a:rPr lang="ru-RU" b="1" dirty="0">
                <a:solidFill>
                  <a:srgbClr val="7030A0"/>
                </a:solidFill>
              </a:rPr>
              <a:t>)</a:t>
            </a:r>
          </a:p>
        </p:txBody>
      </p:sp>
      <p:sp>
        <p:nvSpPr>
          <p:cNvPr id="3" name="Содержимое 2"/>
          <p:cNvSpPr>
            <a:spLocks noGrp="1"/>
          </p:cNvSpPr>
          <p:nvPr>
            <p:ph sz="half" idx="1"/>
          </p:nvPr>
        </p:nvSpPr>
        <p:spPr/>
        <p:txBody>
          <a:bodyPr>
            <a:normAutofit lnSpcReduction="10000"/>
          </a:bodyPr>
          <a:lstStyle/>
          <a:p>
            <a:pPr algn="just">
              <a:spcBef>
                <a:spcPts val="0"/>
              </a:spcBef>
            </a:pPr>
            <a:r>
              <a:rPr lang="ru-RU" sz="2000" dirty="0">
                <a:solidFill>
                  <a:srgbClr val="7030A0"/>
                </a:solidFill>
              </a:rPr>
              <a:t>Стрельба из лука по связкам соломенных бабок или щиту, составленному из вязанок соломы или спутанных веревок, широко бытует под названием </a:t>
            </a:r>
            <a:r>
              <a:rPr lang="ru-RU" sz="2000" dirty="0" err="1">
                <a:solidFill>
                  <a:srgbClr val="7030A0"/>
                </a:solidFill>
              </a:rPr>
              <a:t>сурхарбан</a:t>
            </a:r>
            <a:r>
              <a:rPr lang="ru-RU" sz="2000" dirty="0">
                <a:solidFill>
                  <a:srgbClr val="7030A0"/>
                </a:solidFill>
              </a:rPr>
              <a:t>, как один из спортивных элементов национального праздника. Другой ее вариант: стрелу пускают не на соломенную бабку, а просто вдаль. Побеждает тот, чья стрела улетит дальше.</a:t>
            </a:r>
          </a:p>
          <a:p>
            <a:pPr algn="just">
              <a:spcBef>
                <a:spcPts val="0"/>
              </a:spcBef>
            </a:pPr>
            <a:r>
              <a:rPr lang="ru-RU" sz="2000" dirty="0">
                <a:solidFill>
                  <a:srgbClr val="7030A0"/>
                </a:solidFill>
              </a:rPr>
              <a:t>Правила игры: соблюдать правильный прием стрельбы.</a:t>
            </a:r>
          </a:p>
          <a:p>
            <a:pPr algn="just">
              <a:spcBef>
                <a:spcPts val="0"/>
              </a:spcBef>
            </a:pPr>
            <a:endParaRPr lang="ru-RU" sz="2000" dirty="0">
              <a:solidFill>
                <a:srgbClr val="7030A0"/>
              </a:solidFill>
            </a:endParaRPr>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4860033" y="1556792"/>
            <a:ext cx="3600400" cy="4032448"/>
          </a:xfrm>
        </p:spPr>
      </p:pic>
    </p:spTree>
    <p:extLst>
      <p:ext uri="{BB962C8B-B14F-4D97-AF65-F5344CB8AC3E}">
        <p14:creationId xmlns:p14="http://schemas.microsoft.com/office/powerpoint/2010/main" xmlns="" val="2729983719"/>
      </p:ext>
    </p:extLst>
  </p:cSld>
  <p:clrMapOvr>
    <a:masterClrMapping/>
  </p:clrMapOvr>
  <p:transition>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a:xfrm>
            <a:off x="500034" y="357166"/>
            <a:ext cx="8229600" cy="2214578"/>
          </a:xfrm>
        </p:spPr>
        <p:txBody>
          <a:bodyPr>
            <a:noAutofit/>
          </a:bodyPr>
          <a:lstStyle/>
          <a:p>
            <a:pPr algn="ctr"/>
            <a:r>
              <a:rPr lang="ru-RU" sz="4800" b="1" dirty="0" smtClean="0">
                <a:solidFill>
                  <a:srgbClr val="7030A0"/>
                </a:solidFill>
              </a:rPr>
              <a:t>Благодарим</a:t>
            </a:r>
            <a:br>
              <a:rPr lang="ru-RU" sz="4800" b="1" dirty="0" smtClean="0">
                <a:solidFill>
                  <a:srgbClr val="7030A0"/>
                </a:solidFill>
              </a:rPr>
            </a:br>
            <a:r>
              <a:rPr lang="ru-RU" sz="4800" b="1" dirty="0" smtClean="0">
                <a:solidFill>
                  <a:srgbClr val="7030A0"/>
                </a:solidFill>
              </a:rPr>
              <a:t>за</a:t>
            </a:r>
            <a:br>
              <a:rPr lang="ru-RU" sz="4800" b="1" dirty="0" smtClean="0">
                <a:solidFill>
                  <a:srgbClr val="7030A0"/>
                </a:solidFill>
              </a:rPr>
            </a:br>
            <a:r>
              <a:rPr lang="ru-RU" sz="4800" b="1" dirty="0" smtClean="0">
                <a:solidFill>
                  <a:srgbClr val="7030A0"/>
                </a:solidFill>
              </a:rPr>
              <a:t>внимание!</a:t>
            </a:r>
            <a:endParaRPr lang="ru-RU" sz="4800" b="1" dirty="0">
              <a:solidFill>
                <a:srgbClr val="7030A0"/>
              </a:solidFill>
            </a:endParaRPr>
          </a:p>
        </p:txBody>
      </p:sp>
      <p:pic>
        <p:nvPicPr>
          <p:cNvPr id="3" name="Объект 2"/>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051719" y="2743200"/>
            <a:ext cx="4536505" cy="3278088"/>
          </a:xfrm>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bwMode="auto">
          <a:xfrm>
            <a:off x="357158" y="285728"/>
            <a:ext cx="8229600" cy="6072230"/>
          </a:xfrm>
        </p:spPr>
        <p:txBody>
          <a:bodyPr>
            <a:normAutofit/>
          </a:bodyPr>
          <a:lstStyle/>
          <a:p>
            <a:pPr>
              <a:buNone/>
            </a:pPr>
            <a:r>
              <a:rPr lang="ru-RU" dirty="0" smtClean="0"/>
              <a:t> </a:t>
            </a:r>
          </a:p>
          <a:p>
            <a:pPr>
              <a:buNone/>
            </a:pPr>
            <a:r>
              <a:rPr lang="ru-RU" dirty="0" smtClean="0">
                <a:solidFill>
                  <a:srgbClr val="7030A0"/>
                </a:solidFill>
              </a:rPr>
              <a:t>Национальные игры всегда занимали значительное место в повседневной жизни бурятского народа.  Существовали различные виды состязаний и игр: стрельба из лука, конные скачки, борьба. </a:t>
            </a:r>
            <a:endParaRPr lang="ru-RU" dirty="0">
              <a:solidFill>
                <a:srgbClr val="7030A0"/>
              </a:solidFill>
            </a:endParaRPr>
          </a:p>
        </p:txBody>
      </p:sp>
      <p:pic>
        <p:nvPicPr>
          <p:cNvPr id="13313" name="Picture 1" descr="C:\Documents and Settings\Admin\Рабочий стол\Новая папка\0_77b7e_b4515d29_XL.jpeg"/>
          <p:cNvPicPr>
            <a:picLocks noChangeAspect="1" noChangeArrowheads="1"/>
          </p:cNvPicPr>
          <p:nvPr/>
        </p:nvPicPr>
        <p:blipFill>
          <a:blip r:embed="rId2" cstate="print"/>
          <a:srcRect/>
          <a:stretch>
            <a:fillRect/>
          </a:stretch>
        </p:blipFill>
        <p:spPr bwMode="auto">
          <a:xfrm>
            <a:off x="3059832" y="2748376"/>
            <a:ext cx="2617323" cy="2711105"/>
          </a:xfrm>
          <a:prstGeom prst="rect">
            <a:avLst/>
          </a:prstGeom>
          <a:noFill/>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8229600" cy="5286412"/>
          </a:xfrm>
        </p:spPr>
        <p:txBody>
          <a:bodyPr>
            <a:normAutofit/>
          </a:bodyPr>
          <a:lstStyle/>
          <a:p>
            <a:pPr>
              <a:buNone/>
            </a:pPr>
            <a:r>
              <a:rPr lang="ru-RU" sz="2000" dirty="0" smtClean="0">
                <a:solidFill>
                  <a:srgbClr val="7030A0"/>
                </a:solidFill>
              </a:rPr>
              <a:t>Сурхарбан </a:t>
            </a:r>
            <a:r>
              <a:rPr lang="ru-RU" sz="2000" dirty="0">
                <a:solidFill>
                  <a:srgbClr val="7030A0"/>
                </a:solidFill>
              </a:rPr>
              <a:t>— бурятский спортивный народный праздник. Древнее название — «Эрын гурбан наадан» («Три игры мужей»).</a:t>
            </a:r>
          </a:p>
          <a:p>
            <a:pPr>
              <a:buNone/>
            </a:pPr>
            <a:r>
              <a:rPr lang="ru-RU" sz="2000" dirty="0" smtClean="0">
                <a:solidFill>
                  <a:srgbClr val="7030A0"/>
                </a:solidFill>
              </a:rPr>
              <a:t>«</a:t>
            </a:r>
            <a:r>
              <a:rPr lang="ru-RU" sz="2000" dirty="0">
                <a:solidFill>
                  <a:srgbClr val="7030A0"/>
                </a:solidFill>
              </a:rPr>
              <a:t>Сур-харбан» с бурятского языка переводится как «стрельба в сур» — кожаную мишень. Мишени для стрельбы из лука делали из кожаного ремня — «сур». Потом это название перенесли на другие мишени из кожи, а соревнования по стрельбе в сур — Сур-харбан — стало названием всего праздника</a:t>
            </a:r>
            <a:r>
              <a:rPr lang="ru-RU" sz="2400" dirty="0">
                <a:solidFill>
                  <a:srgbClr val="7030A0"/>
                </a:solidFill>
              </a:rPr>
              <a:t>.</a:t>
            </a:r>
          </a:p>
          <a:p>
            <a:pPr>
              <a:buNone/>
            </a:pPr>
            <a:endParaRPr lang="ru-RU" dirty="0"/>
          </a:p>
        </p:txBody>
      </p:sp>
      <p:sp>
        <p:nvSpPr>
          <p:cNvPr id="2" name="Заголовок 1"/>
          <p:cNvSpPr>
            <a:spLocks noGrp="1"/>
          </p:cNvSpPr>
          <p:nvPr>
            <p:ph type="title"/>
          </p:nvPr>
        </p:nvSpPr>
        <p:spPr>
          <a:xfrm>
            <a:off x="500034" y="-285776"/>
            <a:ext cx="8229600" cy="1219200"/>
          </a:xfrm>
        </p:spPr>
        <p:txBody>
          <a:bodyPr/>
          <a:lstStyle/>
          <a:p>
            <a:pPr algn="ctr"/>
            <a:r>
              <a:rPr lang="ru-RU" b="1" dirty="0" smtClean="0">
                <a:solidFill>
                  <a:srgbClr val="7030A0"/>
                </a:solidFill>
              </a:rPr>
              <a:t>«Сурхарбан»</a:t>
            </a:r>
            <a:endParaRPr lang="ru-RU" b="1" dirty="0">
              <a:solidFill>
                <a:srgbClr val="7030A0"/>
              </a:solidFill>
            </a:endParaRPr>
          </a:p>
        </p:txBody>
      </p:sp>
      <p:pic>
        <p:nvPicPr>
          <p:cNvPr id="3073" name="Picture 1" descr="C:\Documents and Settings\Admin\Рабочий стол\Новая папка\2-3b.jpg"/>
          <p:cNvPicPr>
            <a:picLocks noChangeAspect="1" noChangeArrowheads="1"/>
          </p:cNvPicPr>
          <p:nvPr/>
        </p:nvPicPr>
        <p:blipFill>
          <a:blip r:embed="rId2" cstate="print"/>
          <a:srcRect/>
          <a:stretch>
            <a:fillRect/>
          </a:stretch>
        </p:blipFill>
        <p:spPr bwMode="auto">
          <a:xfrm>
            <a:off x="2928926" y="3785833"/>
            <a:ext cx="3571900" cy="237531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pull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928670"/>
            <a:ext cx="4357718" cy="5000628"/>
          </a:xfrm>
        </p:spPr>
        <p:txBody>
          <a:bodyPr>
            <a:normAutofit fontScale="85000" lnSpcReduction="10000"/>
          </a:bodyPr>
          <a:lstStyle/>
          <a:p>
            <a:pPr>
              <a:buNone/>
            </a:pPr>
            <a:r>
              <a:rPr lang="ru-RU" sz="2000" dirty="0">
                <a:solidFill>
                  <a:srgbClr val="7030A0"/>
                </a:solidFill>
              </a:rPr>
              <a:t>Состязание «Стрельба из лука» пришло из далекой древности, когда монголы и буряты (а это родственные племена, раньше составлявшие один народ) занимались в основном охотой, а лук был единственным орудием стрельбы. Соревнования по стрельбе у бурят проводятся так: на расстоянии 30 луков и 20 луков (один  лук - 160 см) ставятся горизонтально суры (мишени) на высоту лука; через расстояние, равное длине лука, сзади и спереди суров проводится черта. Стрела не должна падать ближе передней черты и выбивать сур за черту. Выпускают поочередно по две стрелы, но когда остается по одному суру на каждом из участков, то выпускают по одной стреле.</a:t>
            </a:r>
          </a:p>
          <a:p>
            <a:endParaRPr lang="ru-RU" dirty="0"/>
          </a:p>
        </p:txBody>
      </p:sp>
      <p:sp>
        <p:nvSpPr>
          <p:cNvPr id="2" name="Заголовок 1"/>
          <p:cNvSpPr>
            <a:spLocks noGrp="1"/>
          </p:cNvSpPr>
          <p:nvPr>
            <p:ph type="title"/>
          </p:nvPr>
        </p:nvSpPr>
        <p:spPr>
          <a:xfrm>
            <a:off x="500034" y="-214338"/>
            <a:ext cx="8229600" cy="1219200"/>
          </a:xfrm>
        </p:spPr>
        <p:txBody>
          <a:bodyPr/>
          <a:lstStyle/>
          <a:p>
            <a:r>
              <a:rPr lang="ru-RU" b="1" dirty="0" smtClean="0">
                <a:solidFill>
                  <a:srgbClr val="7030A0"/>
                </a:solidFill>
              </a:rPr>
              <a:t>Стрельба из лука</a:t>
            </a:r>
            <a:endParaRPr lang="ru-RU" b="1" dirty="0">
              <a:solidFill>
                <a:srgbClr val="7030A0"/>
              </a:solidFill>
            </a:endParaRPr>
          </a:p>
        </p:txBody>
      </p:sp>
      <p:pic>
        <p:nvPicPr>
          <p:cNvPr id="19459" name="Picture 3" descr="C:\Documents and Settings\Admin\Рабочий стол\Новая папка\450px-Naadam_women_archery.jpg"/>
          <p:cNvPicPr>
            <a:picLocks noChangeAspect="1" noChangeArrowheads="1"/>
          </p:cNvPicPr>
          <p:nvPr/>
        </p:nvPicPr>
        <p:blipFill>
          <a:blip r:embed="rId2" cstate="print"/>
          <a:srcRect/>
          <a:stretch>
            <a:fillRect/>
          </a:stretch>
        </p:blipFill>
        <p:spPr bwMode="auto">
          <a:xfrm>
            <a:off x="4857752" y="785794"/>
            <a:ext cx="3714776" cy="5500706"/>
          </a:xfrm>
          <a:prstGeom prst="rect">
            <a:avLst/>
          </a:prstGeom>
          <a:noFill/>
        </p:spPr>
      </p:pic>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500174"/>
            <a:ext cx="8229600" cy="2571768"/>
          </a:xfrm>
        </p:spPr>
        <p:txBody>
          <a:bodyPr>
            <a:normAutofit fontScale="85000" lnSpcReduction="10000"/>
          </a:bodyPr>
          <a:lstStyle/>
          <a:p>
            <a:pPr>
              <a:buNone/>
            </a:pPr>
            <a:r>
              <a:rPr lang="ru-RU" dirty="0"/>
              <a:t> </a:t>
            </a:r>
            <a:r>
              <a:rPr lang="ru-RU" dirty="0">
                <a:solidFill>
                  <a:srgbClr val="7030A0"/>
                </a:solidFill>
              </a:rPr>
              <a:t>С древности у бурят-монголов были очень популярны конные скачки. Раньше на соревнования допускали только  коней-меринов, а теперь допускаются производители и кобылицы. Из двух меринов, пришедших первыми, один подносился в дар старшему ламе, второй - старшему нойону, а имена владельцев лошадей даже не объявлялись; теперь владельцы лошадей-победителей получают специальный приз и поощрение к улучшению породы. Получает приз и наездник.</a:t>
            </a:r>
          </a:p>
          <a:p>
            <a:pPr>
              <a:buNone/>
            </a:pPr>
            <a:endParaRPr lang="ru-RU" dirty="0"/>
          </a:p>
        </p:txBody>
      </p:sp>
      <p:sp>
        <p:nvSpPr>
          <p:cNvPr id="2" name="Заголовок 1"/>
          <p:cNvSpPr>
            <a:spLocks noGrp="1"/>
          </p:cNvSpPr>
          <p:nvPr>
            <p:ph type="title"/>
          </p:nvPr>
        </p:nvSpPr>
        <p:spPr/>
        <p:txBody>
          <a:bodyPr/>
          <a:lstStyle/>
          <a:p>
            <a:pPr algn="ctr"/>
            <a:r>
              <a:rPr lang="ru-RU" b="1" dirty="0" smtClean="0">
                <a:solidFill>
                  <a:srgbClr val="7030A0"/>
                </a:solidFill>
              </a:rPr>
              <a:t>Конные скачки </a:t>
            </a:r>
            <a:endParaRPr lang="ru-RU" b="1" dirty="0">
              <a:solidFill>
                <a:srgbClr val="7030A0"/>
              </a:solidFill>
            </a:endParaRPr>
          </a:p>
        </p:txBody>
      </p:sp>
      <p:pic>
        <p:nvPicPr>
          <p:cNvPr id="20482" name="Picture 2" descr="C:\Documents and Settings\Admin\Рабочий стол\Новая папка\ska4.jpg"/>
          <p:cNvPicPr>
            <a:picLocks noChangeAspect="1" noChangeArrowheads="1"/>
          </p:cNvPicPr>
          <p:nvPr/>
        </p:nvPicPr>
        <p:blipFill>
          <a:blip r:embed="rId2" cstate="print"/>
          <a:srcRect/>
          <a:stretch>
            <a:fillRect/>
          </a:stretch>
        </p:blipFill>
        <p:spPr bwMode="auto">
          <a:xfrm>
            <a:off x="1142977" y="4552526"/>
            <a:ext cx="2786082" cy="1477467"/>
          </a:xfrm>
          <a:prstGeom prst="rect">
            <a:avLst/>
          </a:prstGeom>
          <a:noFill/>
        </p:spPr>
      </p:pic>
      <p:pic>
        <p:nvPicPr>
          <p:cNvPr id="20483" name="Picture 3" descr="C:\Documents and Settings\Admin\Рабочий стол\Новая папка\sus9.jpg"/>
          <p:cNvPicPr>
            <a:picLocks noChangeAspect="1" noChangeArrowheads="1"/>
          </p:cNvPicPr>
          <p:nvPr/>
        </p:nvPicPr>
        <p:blipFill>
          <a:blip r:embed="rId3" cstate="print"/>
          <a:srcRect/>
          <a:stretch>
            <a:fillRect/>
          </a:stretch>
        </p:blipFill>
        <p:spPr bwMode="auto">
          <a:xfrm>
            <a:off x="4857752" y="4572008"/>
            <a:ext cx="2735267" cy="1555750"/>
          </a:xfrm>
          <a:prstGeom prst="rect">
            <a:avLst/>
          </a:prstGeom>
          <a:noFill/>
        </p:spPr>
      </p:pic>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857752" y="1524000"/>
            <a:ext cx="3829048" cy="4572000"/>
          </a:xfrm>
        </p:spPr>
        <p:txBody>
          <a:bodyPr>
            <a:normAutofit fontScale="47500" lnSpcReduction="20000"/>
          </a:bodyPr>
          <a:lstStyle/>
          <a:p>
            <a:pPr algn="just">
              <a:buNone/>
            </a:pPr>
            <a:r>
              <a:rPr lang="ru-RU" dirty="0"/>
              <a:t> </a:t>
            </a:r>
            <a:r>
              <a:rPr lang="ru-RU" sz="4400" dirty="0">
                <a:solidFill>
                  <a:srgbClr val="7030A0"/>
                </a:solidFill>
              </a:rPr>
              <a:t>Третий вид соревнований на сурхарбане - борьба, которая считается национальным видом спорта у бурят. На ламаистских праздниках также устраивались соревнования по борьбе и проходили они в соответствии с религиозным этикетом: перед схваткой борцы подходили к ламе за благословением, а после схватки победитель подносил ламе часть своего приза.</a:t>
            </a:r>
            <a:endParaRPr lang="ru-RU" dirty="0">
              <a:solidFill>
                <a:srgbClr val="7030A0"/>
              </a:solidFill>
            </a:endParaRPr>
          </a:p>
          <a:p>
            <a:pPr>
              <a:buNone/>
            </a:pPr>
            <a:endParaRPr lang="ru-RU" dirty="0"/>
          </a:p>
        </p:txBody>
      </p:sp>
      <p:sp>
        <p:nvSpPr>
          <p:cNvPr id="2" name="Заголовок 1"/>
          <p:cNvSpPr>
            <a:spLocks noGrp="1"/>
          </p:cNvSpPr>
          <p:nvPr>
            <p:ph type="title"/>
          </p:nvPr>
        </p:nvSpPr>
        <p:spPr/>
        <p:txBody>
          <a:bodyPr/>
          <a:lstStyle/>
          <a:p>
            <a:pPr algn="ctr"/>
            <a:r>
              <a:rPr lang="ru-RU" b="1" dirty="0" smtClean="0">
                <a:solidFill>
                  <a:srgbClr val="7030A0"/>
                </a:solidFill>
              </a:rPr>
              <a:t>Борьба </a:t>
            </a:r>
            <a:endParaRPr lang="ru-RU" b="1" dirty="0">
              <a:solidFill>
                <a:srgbClr val="7030A0"/>
              </a:solidFill>
            </a:endParaRPr>
          </a:p>
        </p:txBody>
      </p:sp>
      <p:pic>
        <p:nvPicPr>
          <p:cNvPr id="21506" name="Picture 2" descr="C:\Documents and Settings\Admin\Рабочий стол\Новая папка\i.jpeg"/>
          <p:cNvPicPr>
            <a:picLocks noChangeAspect="1" noChangeArrowheads="1"/>
          </p:cNvPicPr>
          <p:nvPr/>
        </p:nvPicPr>
        <p:blipFill>
          <a:blip r:embed="rId2" cstate="print"/>
          <a:srcRect/>
          <a:stretch>
            <a:fillRect/>
          </a:stretch>
        </p:blipFill>
        <p:spPr bwMode="auto">
          <a:xfrm>
            <a:off x="500034" y="2000240"/>
            <a:ext cx="3929090" cy="3786214"/>
          </a:xfrm>
          <a:prstGeom prst="rect">
            <a:avLst/>
          </a:prstGeom>
          <a:noFill/>
        </p:spPr>
      </p:pic>
    </p:spTree>
  </p:cSld>
  <p:clrMapOvr>
    <a:masterClrMapping/>
  </p:clrMapOvr>
  <p:transition>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52400"/>
            <a:ext cx="8229600" cy="1044352"/>
          </a:xfrm>
        </p:spPr>
        <p:txBody>
          <a:bodyPr>
            <a:normAutofit fontScale="90000"/>
          </a:bodyPr>
          <a:lstStyle/>
          <a:p>
            <a:pPr algn="ctr"/>
            <a:r>
              <a:rPr lang="ru-RU" b="1" dirty="0">
                <a:solidFill>
                  <a:srgbClr val="7030A0"/>
                </a:solidFill>
              </a:rPr>
              <a:t>Бабки-лодыжки (Шагай </a:t>
            </a:r>
            <a:r>
              <a:rPr lang="ru-RU" b="1" dirty="0" err="1">
                <a:solidFill>
                  <a:srgbClr val="7030A0"/>
                </a:solidFill>
              </a:rPr>
              <a:t>наадан</a:t>
            </a:r>
            <a:r>
              <a:rPr lang="ru-RU" b="1" dirty="0">
                <a:solidFill>
                  <a:srgbClr val="7030A0"/>
                </a:solidFill>
              </a:rPr>
              <a:t>)</a:t>
            </a:r>
          </a:p>
        </p:txBody>
      </p:sp>
      <p:sp>
        <p:nvSpPr>
          <p:cNvPr id="9" name="Содержимое 8"/>
          <p:cNvSpPr>
            <a:spLocks noGrp="1"/>
          </p:cNvSpPr>
          <p:nvPr>
            <p:ph sz="half" idx="2"/>
          </p:nvPr>
        </p:nvSpPr>
        <p:spPr>
          <a:xfrm>
            <a:off x="3347864" y="1124744"/>
            <a:ext cx="5400600" cy="5161776"/>
          </a:xfrm>
        </p:spPr>
        <p:txBody>
          <a:bodyPr>
            <a:noAutofit/>
          </a:bodyPr>
          <a:lstStyle/>
          <a:p>
            <a:pPr marL="72000" algn="just">
              <a:spcBef>
                <a:spcPts val="0"/>
              </a:spcBef>
            </a:pPr>
            <a:r>
              <a:rPr lang="ru-RU" sz="2000" dirty="0">
                <a:solidFill>
                  <a:srgbClr val="7030A0"/>
                </a:solidFill>
              </a:rPr>
              <a:t> </a:t>
            </a:r>
            <a:r>
              <a:rPr lang="ru-RU" sz="1400" dirty="0">
                <a:solidFill>
                  <a:srgbClr val="7030A0"/>
                </a:solidFill>
              </a:rPr>
              <a:t>Бросание лодыжек (таранных костей) имеет много разновидностей: </a:t>
            </a:r>
          </a:p>
          <a:p>
            <a:pPr marL="72000" algn="just">
              <a:spcBef>
                <a:spcPts val="0"/>
              </a:spcBef>
            </a:pPr>
            <a:r>
              <a:rPr lang="ru-RU" sz="1400" dirty="0">
                <a:solidFill>
                  <a:srgbClr val="7030A0"/>
                </a:solidFill>
              </a:rPr>
              <a:t>1. Несколько лодыжек расставляют в ряд друг против друга по краям стола. Игроки разделяются на две команды. Они по очереди щелкают любую лодыжку из своего ряда в противоположную сторону. Сбитые лодыжки соперников они забирают себе. Выигрывает та команда, которая больше сбила лодыжек.</a:t>
            </a:r>
          </a:p>
          <a:p>
            <a:pPr marL="72000" algn="just">
              <a:spcBef>
                <a:spcPts val="0"/>
              </a:spcBef>
            </a:pPr>
            <a:r>
              <a:rPr lang="ru-RU" sz="1400" dirty="0">
                <a:solidFill>
                  <a:srgbClr val="7030A0"/>
                </a:solidFill>
              </a:rPr>
              <a:t>2. Большим пальцем щелкают по одной лодыжке, чтобы попасть в другую. Если попадание было удачным, то игрок сшибает следующую и т. д. Сбитые лодыжки забирает себе.</a:t>
            </a:r>
          </a:p>
          <a:p>
            <a:pPr marL="72000" algn="just">
              <a:spcBef>
                <a:spcPts val="0"/>
              </a:spcBef>
            </a:pPr>
            <a:r>
              <a:rPr lang="ru-RU" sz="1400" dirty="0">
                <a:solidFill>
                  <a:srgbClr val="7030A0"/>
                </a:solidFill>
              </a:rPr>
              <a:t>3. Бег лодыжек: игрок щелчками по лодыжкам добивается, чтобы его лодыжки обогнали лодыжки соперника.</a:t>
            </a:r>
          </a:p>
          <a:p>
            <a:pPr marL="72000" algn="just">
              <a:spcBef>
                <a:spcPts val="0"/>
              </a:spcBef>
            </a:pPr>
            <a:r>
              <a:rPr lang="ru-RU" sz="1400" dirty="0">
                <a:solidFill>
                  <a:srgbClr val="7030A0"/>
                </a:solidFill>
              </a:rPr>
              <a:t>4. </a:t>
            </a:r>
            <a:r>
              <a:rPr lang="ru-RU" sz="1400" dirty="0" err="1">
                <a:solidFill>
                  <a:srgbClr val="7030A0"/>
                </a:solidFill>
              </a:rPr>
              <a:t>Бодание</a:t>
            </a:r>
            <a:r>
              <a:rPr lang="ru-RU" sz="1400" dirty="0">
                <a:solidFill>
                  <a:srgbClr val="7030A0"/>
                </a:solidFill>
              </a:rPr>
              <a:t> баранов: два игрока одновременно щелчками с противоположных сторон пускают друг на друга лодыжки. Побеждает тот, чья лодыжка упала на бок или перевернулась.</a:t>
            </a:r>
          </a:p>
          <a:p>
            <a:pPr marL="72000" algn="just">
              <a:spcBef>
                <a:spcPts val="0"/>
              </a:spcBef>
            </a:pPr>
            <a:r>
              <a:rPr lang="ru-RU" sz="1400" dirty="0">
                <a:solidFill>
                  <a:srgbClr val="7030A0"/>
                </a:solidFill>
              </a:rPr>
              <a:t>5. Кидание лодыжек с ладони вверх. Пока одна летит вверх, надо собрать в кучу лодыжки, расположенные врассыпную на столе.</a:t>
            </a:r>
          </a:p>
          <a:p>
            <a:pPr marL="72000" algn="just">
              <a:spcBef>
                <a:spcPts val="0"/>
              </a:spcBef>
            </a:pPr>
            <a:r>
              <a:rPr lang="ru-RU" sz="1400" dirty="0">
                <a:solidFill>
                  <a:srgbClr val="7030A0"/>
                </a:solidFill>
              </a:rPr>
              <a:t>Правила игры: следует точно соблюдать приемы игры</a:t>
            </a:r>
            <a:r>
              <a:rPr lang="ru-RU" sz="1600" dirty="0">
                <a:solidFill>
                  <a:srgbClr val="7030A0"/>
                </a:solidFill>
              </a:rPr>
              <a:t>.</a:t>
            </a:r>
          </a:p>
        </p:txBody>
      </p:sp>
      <p:pic>
        <p:nvPicPr>
          <p:cNvPr id="10" name="Объект 9"/>
          <p:cNvPicPr>
            <a:picLocks noGrp="1" noChangeAspect="1"/>
          </p:cNvPicPr>
          <p:nvPr>
            <p:ph sz="half" idx="1"/>
          </p:nvPr>
        </p:nvPicPr>
        <p:blipFill>
          <a:blip r:embed="rId2" cstate="print">
            <a:extLst>
              <a:ext uri="{28A0092B-C50C-407E-A947-70E740481C1C}">
                <a14:useLocalDpi xmlns:a14="http://schemas.microsoft.com/office/drawing/2010/main" xmlns="" val="0"/>
              </a:ext>
            </a:extLst>
          </a:blip>
          <a:stretch>
            <a:fillRect/>
          </a:stretch>
        </p:blipFill>
        <p:spPr>
          <a:xfrm>
            <a:off x="438510" y="1484784"/>
            <a:ext cx="2808312" cy="1872208"/>
          </a:xfrm>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611560" y="3645024"/>
            <a:ext cx="2462213" cy="20925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900336"/>
          </a:xfrm>
        </p:spPr>
        <p:txBody>
          <a:bodyPr>
            <a:normAutofit fontScale="90000"/>
          </a:bodyPr>
          <a:lstStyle/>
          <a:p>
            <a:pPr algn="ctr"/>
            <a:r>
              <a:rPr lang="ru-RU" b="1" dirty="0">
                <a:solidFill>
                  <a:srgbClr val="7030A0"/>
                </a:solidFill>
              </a:rPr>
              <a:t> Волк и ягнята (</a:t>
            </a:r>
            <a:r>
              <a:rPr lang="ru-RU" b="1" dirty="0" err="1">
                <a:solidFill>
                  <a:srgbClr val="7030A0"/>
                </a:solidFill>
              </a:rPr>
              <a:t>Шоно</a:t>
            </a:r>
            <a:r>
              <a:rPr lang="ru-RU" b="1" dirty="0">
                <a:solidFill>
                  <a:srgbClr val="7030A0"/>
                </a:solidFill>
              </a:rPr>
              <a:t> ба </a:t>
            </a:r>
            <a:r>
              <a:rPr lang="ru-RU" b="1" dirty="0" err="1">
                <a:solidFill>
                  <a:srgbClr val="7030A0"/>
                </a:solidFill>
              </a:rPr>
              <a:t>хурьгад</a:t>
            </a:r>
            <a:r>
              <a:rPr lang="ru-RU" b="1" dirty="0">
                <a:solidFill>
                  <a:srgbClr val="7030A0"/>
                </a:solidFill>
              </a:rPr>
              <a:t>)</a:t>
            </a:r>
          </a:p>
        </p:txBody>
      </p:sp>
      <p:sp>
        <p:nvSpPr>
          <p:cNvPr id="3" name="Содержимое 2"/>
          <p:cNvSpPr>
            <a:spLocks noGrp="1"/>
          </p:cNvSpPr>
          <p:nvPr>
            <p:ph sz="half" idx="1"/>
          </p:nvPr>
        </p:nvSpPr>
        <p:spPr>
          <a:xfrm>
            <a:off x="457200" y="1124744"/>
            <a:ext cx="4690864" cy="4971256"/>
          </a:xfrm>
        </p:spPr>
        <p:txBody>
          <a:bodyPr>
            <a:normAutofit fontScale="85000" lnSpcReduction="10000"/>
          </a:bodyPr>
          <a:lstStyle/>
          <a:p>
            <a:pPr algn="just"/>
            <a:r>
              <a:rPr lang="ru-RU" sz="2000" dirty="0">
                <a:solidFill>
                  <a:srgbClr val="7030A0"/>
                </a:solidFill>
              </a:rPr>
              <a:t>Один игрок — волк, другой — овца, остальные — ягнята. Волк сидит на дороге, по которой движется овца с ягнятами. Овца впереди, за нею друг за другом гуськом идут ягнята. Подходят к волку. Овца спрашивает: «Что ты здесь делаешь?» «Вас жду», — говорит волк. «А зачем нас ждешь?» — «Чтобы всех вас съесть!» С этими словами он бросается на ягнят, а овца загораживает их.</a:t>
            </a:r>
          </a:p>
          <a:p>
            <a:pPr algn="just"/>
            <a:r>
              <a:rPr lang="ru-RU" sz="2000" dirty="0">
                <a:solidFill>
                  <a:srgbClr val="7030A0"/>
                </a:solidFill>
              </a:rPr>
              <a:t>Правила игры:</a:t>
            </a:r>
          </a:p>
          <a:p>
            <a:pPr algn="just"/>
            <a:r>
              <a:rPr lang="ru-RU" sz="2000" dirty="0">
                <a:solidFill>
                  <a:srgbClr val="7030A0"/>
                </a:solidFill>
              </a:rPr>
              <a:t>- ягнята держатся друг за друга и за овцу;</a:t>
            </a:r>
          </a:p>
          <a:p>
            <a:pPr algn="just"/>
            <a:r>
              <a:rPr lang="ru-RU" sz="2000" dirty="0">
                <a:solidFill>
                  <a:srgbClr val="7030A0"/>
                </a:solidFill>
              </a:rPr>
              <a:t>- волк может ловить только последнего ягненка;</a:t>
            </a:r>
          </a:p>
          <a:p>
            <a:pPr algn="just"/>
            <a:r>
              <a:rPr lang="ru-RU" sz="2000" dirty="0">
                <a:solidFill>
                  <a:srgbClr val="7030A0"/>
                </a:solidFill>
              </a:rPr>
              <a:t>- ягнята должны ловко делать повороты в сторону, следуя за движениями овцы;</a:t>
            </a:r>
          </a:p>
          <a:p>
            <a:pPr algn="just"/>
            <a:r>
              <a:rPr lang="ru-RU" sz="2000" dirty="0">
                <a:solidFill>
                  <a:srgbClr val="7030A0"/>
                </a:solidFill>
              </a:rPr>
              <a:t>- волку нельзя отталкивать овцу.</a:t>
            </a:r>
          </a:p>
          <a:p>
            <a:pPr algn="just"/>
            <a:endParaRPr lang="ru-RU" sz="2000" dirty="0">
              <a:solidFill>
                <a:srgbClr val="7030A0"/>
              </a:solidFill>
            </a:endParaRPr>
          </a:p>
        </p:txBody>
      </p:sp>
      <p:pic>
        <p:nvPicPr>
          <p:cNvPr id="10" name="Объект 9"/>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5368131" y="1196752"/>
            <a:ext cx="3452341" cy="4536504"/>
          </a:xfrm>
        </p:spPr>
      </p:pic>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1512168"/>
          </a:xfrm>
        </p:spPr>
        <p:txBody>
          <a:bodyPr>
            <a:normAutofit/>
          </a:bodyPr>
          <a:lstStyle/>
          <a:p>
            <a:pPr algn="ctr"/>
            <a:r>
              <a:rPr lang="ru-RU" b="1" dirty="0">
                <a:solidFill>
                  <a:srgbClr val="7030A0"/>
                </a:solidFill>
              </a:rPr>
              <a:t> Иголка, нитка и узелок (</a:t>
            </a:r>
            <a:r>
              <a:rPr lang="ru-RU" b="1" dirty="0" err="1">
                <a:solidFill>
                  <a:srgbClr val="7030A0"/>
                </a:solidFill>
              </a:rPr>
              <a:t>Зун</a:t>
            </a:r>
            <a:r>
              <a:rPr lang="ru-RU" b="1" dirty="0">
                <a:solidFill>
                  <a:srgbClr val="7030A0"/>
                </a:solidFill>
              </a:rPr>
              <a:t>, </a:t>
            </a:r>
            <a:r>
              <a:rPr lang="ru-RU" b="1" dirty="0" err="1">
                <a:solidFill>
                  <a:srgbClr val="7030A0"/>
                </a:solidFill>
              </a:rPr>
              <a:t>утахн</a:t>
            </a:r>
            <a:r>
              <a:rPr lang="ru-RU" b="1" dirty="0">
                <a:solidFill>
                  <a:srgbClr val="7030A0"/>
                </a:solidFill>
              </a:rPr>
              <a:t>, </a:t>
            </a:r>
            <a:r>
              <a:rPr lang="ru-RU" b="1" dirty="0" err="1">
                <a:solidFill>
                  <a:srgbClr val="7030A0"/>
                </a:solidFill>
              </a:rPr>
              <a:t>зангилаа</a:t>
            </a:r>
            <a:r>
              <a:rPr lang="ru-RU" b="1" dirty="0">
                <a:solidFill>
                  <a:srgbClr val="7030A0"/>
                </a:solidFill>
              </a:rPr>
              <a:t>)</a:t>
            </a:r>
          </a:p>
        </p:txBody>
      </p:sp>
      <p:sp>
        <p:nvSpPr>
          <p:cNvPr id="4" name="Содержимое 3"/>
          <p:cNvSpPr>
            <a:spLocks noGrp="1"/>
          </p:cNvSpPr>
          <p:nvPr>
            <p:ph sz="half" idx="2"/>
          </p:nvPr>
        </p:nvSpPr>
        <p:spPr>
          <a:xfrm>
            <a:off x="611560" y="2060848"/>
            <a:ext cx="7848872" cy="3672408"/>
          </a:xfrm>
        </p:spPr>
        <p:txBody>
          <a:bodyPr>
            <a:noAutofit/>
          </a:bodyPr>
          <a:lstStyle/>
          <a:p>
            <a:pPr algn="just">
              <a:spcBef>
                <a:spcPts val="0"/>
              </a:spcBef>
            </a:pPr>
            <a:r>
              <a:rPr lang="ru-RU" sz="2000" dirty="0">
                <a:solidFill>
                  <a:srgbClr val="7030A0"/>
                </a:solidFill>
              </a:rPr>
              <a:t>Играющие дети становятся в круг, держась за руки. Считалкой выбирают иголку, нитку и узелок. Все они друг за другом то забегают в круг, то выбегают из него. Если же нитка или узелок оторвались (отстали или неправильно выбежали за иголкой из круга или вбежали в круг), то эта группа считается проигравшей. Выбираются другие игроки. Выигрывает та тройка, которая двигалась быстро, ловко, правильно, не отставая друг от друга.</a:t>
            </a:r>
          </a:p>
          <a:p>
            <a:pPr algn="just">
              <a:spcBef>
                <a:spcPts val="0"/>
              </a:spcBef>
            </a:pPr>
            <a:r>
              <a:rPr lang="ru-RU" sz="2000" dirty="0">
                <a:solidFill>
                  <a:srgbClr val="7030A0"/>
                </a:solidFill>
              </a:rPr>
              <a:t>Правила игры:</a:t>
            </a:r>
          </a:p>
          <a:p>
            <a:pPr algn="just">
              <a:spcBef>
                <a:spcPts val="0"/>
              </a:spcBef>
            </a:pPr>
            <a:r>
              <a:rPr lang="ru-RU" sz="2000" dirty="0">
                <a:solidFill>
                  <a:srgbClr val="7030A0"/>
                </a:solidFill>
              </a:rPr>
              <a:t>- иголка, нитка, узелок держатся за руки;</a:t>
            </a:r>
          </a:p>
          <a:p>
            <a:pPr algn="just">
              <a:spcBef>
                <a:spcPts val="0"/>
              </a:spcBef>
            </a:pPr>
            <a:r>
              <a:rPr lang="ru-RU" sz="2000" dirty="0">
                <a:solidFill>
                  <a:srgbClr val="7030A0"/>
                </a:solidFill>
              </a:rPr>
              <a:t>- их надо не задерживая впускать и выпускать из круга и сразу же закрывать круг.</a:t>
            </a:r>
          </a:p>
        </p:txBody>
      </p:sp>
    </p:spTree>
  </p:cSld>
  <p:clrMapOvr>
    <a:masterClrMapping/>
  </p:clrMapOvr>
  <p:transition>
    <p:strips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399</TotalTime>
  <Words>1119</Words>
  <Application>Microsoft Office PowerPoint</Application>
  <PresentationFormat>Экран (4:3)</PresentationFormat>
  <Paragraphs>46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Бумажная</vt:lpstr>
      <vt:lpstr>БУРЯТСКИЕ НАРОДНЫЕ ИГРЫ</vt:lpstr>
      <vt:lpstr>Слайд 2</vt:lpstr>
      <vt:lpstr>«Сурхарбан»</vt:lpstr>
      <vt:lpstr>Стрельба из лука</vt:lpstr>
      <vt:lpstr>Конные скачки </vt:lpstr>
      <vt:lpstr>Борьба </vt:lpstr>
      <vt:lpstr>Бабки-лодыжки (Шагай наадан)</vt:lpstr>
      <vt:lpstr> Волк и ягнята (Шоно ба хурьгад)</vt:lpstr>
      <vt:lpstr> Иголка, нитка и узелок (Зун, утахн, зангилаа)</vt:lpstr>
      <vt:lpstr> Ищем палочку (Модо бэдэрхэ)</vt:lpstr>
      <vt:lpstr> Табун (Хурэг адуун)</vt:lpstr>
      <vt:lpstr> Стрельба по соломенным бабкам (Сурхарбан)</vt:lpstr>
      <vt:lpstr>Благодарим за внимание!</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oem</cp:lastModifiedBy>
  <cp:revision>44</cp:revision>
  <dcterms:created xsi:type="dcterms:W3CDTF">2012-02-14T05:35:31Z</dcterms:created>
  <dcterms:modified xsi:type="dcterms:W3CDTF">2016-12-20T04:01:07Z</dcterms:modified>
</cp:coreProperties>
</file>